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256" r:id="rId2"/>
    <p:sldId id="258" r:id="rId3"/>
    <p:sldId id="257" r:id="rId4"/>
    <p:sldId id="259" r:id="rId5"/>
    <p:sldId id="268" r:id="rId6"/>
    <p:sldId id="260" r:id="rId7"/>
    <p:sldId id="262" r:id="rId8"/>
    <p:sldId id="273" r:id="rId9"/>
    <p:sldId id="263" r:id="rId10"/>
    <p:sldId id="264" r:id="rId11"/>
    <p:sldId id="265" r:id="rId12"/>
    <p:sldId id="267" r:id="rId13"/>
    <p:sldId id="266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6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F00F15-1902-4A34-A7D5-3024381589CD}" v="2742" dt="2021-03-21T16:28:43.9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3/26/2021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740839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3/26/2021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70395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1101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3/26/2021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9574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3/26/2021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79101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3/26/2021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814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3/26/2021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802183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3/26/2021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63550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3/26/2021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91231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3/26/2021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5973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3/26/2021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0500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82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34" r:id="rId6"/>
    <p:sldLayoutId id="2147483830" r:id="rId7"/>
    <p:sldLayoutId id="2147483831" r:id="rId8"/>
    <p:sldLayoutId id="2147483832" r:id="rId9"/>
    <p:sldLayoutId id="2147483833" r:id="rId10"/>
    <p:sldLayoutId id="2147483835" r:id="rId11"/>
  </p:sldLayoutIdLst>
  <p:transition spd="slow">
    <p:fade/>
  </p:transition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8" name="Obraz 8" descr="Obraz zawierający tekst, tablica&#10;&#10;Opis wygenerowany automatycznie">
            <a:extLst>
              <a:ext uri="{FF2B5EF4-FFF2-40B4-BE49-F238E27FC236}">
                <a16:creationId xmlns:a16="http://schemas.microsoft.com/office/drawing/2014/main" id="{7AB509BA-FCC8-4AEC-A064-2C43910AD9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687" r="12921" b="1"/>
          <a:stretch/>
        </p:blipFill>
        <p:spPr>
          <a:xfrm>
            <a:off x="4815416" y="-21157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57" name="Freeform: Shape 56">
            <a:extLst>
              <a:ext uri="{FF2B5EF4-FFF2-40B4-BE49-F238E27FC236}">
                <a16:creationId xmlns:a16="http://schemas.microsoft.com/office/drawing/2014/main" id="{03AD0D1C-F8BA-4CD1-BC4D-BE1823F3E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8448" y="-399982"/>
            <a:ext cx="5274860" cy="3066706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4200"/>
              <a:t>Matematyka jest jak kurz , jest wszędzie i już</a:t>
            </a:r>
            <a:endParaRPr lang="en-US" sz="4200">
              <a:ea typeface="Meiryo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3379" y="3100641"/>
            <a:ext cx="4162357" cy="1576188"/>
          </a:xfrm>
        </p:spPr>
        <p:txBody>
          <a:bodyPr vert="horz" lIns="109728" tIns="109728" rIns="109728" bIns="91440" rtlCol="0" anchor="t">
            <a:normAutofit/>
          </a:bodyPr>
          <a:lstStyle/>
          <a:p>
            <a:pPr indent="-228600">
              <a:lnSpc>
                <a:spcPct val="120000"/>
              </a:lnSpc>
              <a:buFont typeface="Corbel" panose="020B0503020204020204" pitchFamily="34" charset="0"/>
              <a:buChar char="•"/>
            </a:pPr>
            <a:r>
              <a:rPr lang="en-US" sz="1700" i="1"/>
              <a:t>Matematyka jest alfabetem, za pomocą którego Bóg opisał wszechświat.</a:t>
            </a:r>
            <a:endParaRPr lang="en-US" sz="1700">
              <a:ea typeface="Meiryo"/>
            </a:endParaRPr>
          </a:p>
          <a:p>
            <a:pPr indent="-228600">
              <a:lnSpc>
                <a:spcPct val="120000"/>
              </a:lnSpc>
              <a:buFont typeface="Corbel" panose="020B0503020204020204" pitchFamily="34" charset="0"/>
              <a:buChar char="•"/>
            </a:pPr>
            <a:r>
              <a:rPr lang="en-US" sz="1700"/>
              <a:t>Galileusz</a:t>
            </a:r>
            <a:endParaRPr lang="en-US" sz="1700">
              <a:ea typeface="Meiryo"/>
            </a:endParaRPr>
          </a:p>
          <a:p>
            <a:pPr indent="-228600">
              <a:lnSpc>
                <a:spcPct val="120000"/>
              </a:lnSpc>
              <a:buFont typeface="Corbel" panose="020B0503020204020204" pitchFamily="34" charset="0"/>
              <a:buChar char="•"/>
            </a:pPr>
            <a:endParaRPr lang="en-US" sz="1700">
              <a:ea typeface="Meiryo"/>
            </a:endParaRPr>
          </a:p>
          <a:p>
            <a:pPr indent="-228600">
              <a:lnSpc>
                <a:spcPct val="120000"/>
              </a:lnSpc>
              <a:buFont typeface="Corbel" panose="020B0503020204020204" pitchFamily="34" charset="0"/>
              <a:buChar char="•"/>
            </a:pPr>
            <a:endParaRPr lang="en-US" sz="1700"/>
          </a:p>
          <a:p>
            <a:pPr indent="-228600">
              <a:lnSpc>
                <a:spcPct val="120000"/>
              </a:lnSpc>
              <a:buFont typeface="Corbel" panose="020B0503020204020204" pitchFamily="34" charset="0"/>
              <a:buChar char="•"/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Obraz 5" descr="Obraz zawierający tekst&#10;&#10;Opis wygenerowany automatycznie">
            <a:extLst>
              <a:ext uri="{FF2B5EF4-FFF2-40B4-BE49-F238E27FC236}">
                <a16:creationId xmlns:a16="http://schemas.microsoft.com/office/drawing/2014/main" id="{96B21BAE-6D3C-4E1A-BE58-CEDA81062B5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74" r="9793"/>
          <a:stretch/>
        </p:blipFill>
        <p:spPr>
          <a:xfrm>
            <a:off x="4907208" y="1"/>
            <a:ext cx="7500882" cy="6857999"/>
          </a:xfrm>
          <a:custGeom>
            <a:avLst/>
            <a:gdLst/>
            <a:ahLst/>
            <a:cxnLst/>
            <a:rect l="l" t="t" r="r" b="b"/>
            <a:pathLst>
              <a:path w="7500882" h="6857999">
                <a:moveTo>
                  <a:pt x="898230" y="0"/>
                </a:moveTo>
                <a:lnTo>
                  <a:pt x="7500882" y="0"/>
                </a:lnTo>
                <a:lnTo>
                  <a:pt x="7500882" y="6857999"/>
                </a:lnTo>
                <a:lnTo>
                  <a:pt x="0" y="6857999"/>
                </a:lnTo>
                <a:lnTo>
                  <a:pt x="114106" y="6780598"/>
                </a:lnTo>
                <a:cubicBezTo>
                  <a:pt x="291579" y="6653107"/>
                  <a:pt x="465794" y="6515396"/>
                  <a:pt x="641619" y="6374813"/>
                </a:cubicBezTo>
                <a:cubicBezTo>
                  <a:pt x="1607125" y="5602838"/>
                  <a:pt x="2555378" y="4969130"/>
                  <a:pt x="2555378" y="3621655"/>
                </a:cubicBezTo>
                <a:cubicBezTo>
                  <a:pt x="2555378" y="2093191"/>
                  <a:pt x="1969579" y="754640"/>
                  <a:pt x="920818" y="14996"/>
                </a:cubicBez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0BA56A81-C9DD-4EBA-9E13-32FFB51CF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3" y="0"/>
            <a:ext cx="7307402" cy="6858000"/>
          </a:xfrm>
          <a:custGeom>
            <a:avLst/>
            <a:gdLst>
              <a:gd name="connsiteX0" fmla="*/ 0 w 7097265"/>
              <a:gd name="connsiteY0" fmla="*/ 0 h 6858000"/>
              <a:gd name="connsiteX1" fmla="*/ 5474242 w 7097265"/>
              <a:gd name="connsiteY1" fmla="*/ 0 h 6858000"/>
              <a:gd name="connsiteX2" fmla="*/ 5496366 w 7097265"/>
              <a:gd name="connsiteY2" fmla="*/ 14997 h 6858000"/>
              <a:gd name="connsiteX3" fmla="*/ 7097265 w 7097265"/>
              <a:gd name="connsiteY3" fmla="*/ 3621656 h 6858000"/>
              <a:gd name="connsiteX4" fmla="*/ 5222916 w 7097265"/>
              <a:gd name="connsiteY4" fmla="*/ 6374814 h 6858000"/>
              <a:gd name="connsiteX5" fmla="*/ 4706267 w 7097265"/>
              <a:gd name="connsiteY5" fmla="*/ 6780599 h 6858000"/>
              <a:gd name="connsiteX6" fmla="*/ 4594511 w 7097265"/>
              <a:gd name="connsiteY6" fmla="*/ 6858000 h 6858000"/>
              <a:gd name="connsiteX7" fmla="*/ 0 w 709726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265" h="6858000">
                <a:moveTo>
                  <a:pt x="0" y="0"/>
                </a:moveTo>
                <a:lnTo>
                  <a:pt x="5474242" y="0"/>
                </a:lnTo>
                <a:lnTo>
                  <a:pt x="5496366" y="14997"/>
                </a:lnTo>
                <a:cubicBezTo>
                  <a:pt x="6523529" y="754641"/>
                  <a:pt x="7097265" y="2093192"/>
                  <a:pt x="7097265" y="3621656"/>
                </a:cubicBezTo>
                <a:cubicBezTo>
                  <a:pt x="7097265" y="4969131"/>
                  <a:pt x="6168540" y="5602839"/>
                  <a:pt x="5222916" y="6374814"/>
                </a:cubicBezTo>
                <a:cubicBezTo>
                  <a:pt x="5050713" y="6515397"/>
                  <a:pt x="4880085" y="6653108"/>
                  <a:pt x="4706267" y="6780599"/>
                </a:cubicBezTo>
                <a:lnTo>
                  <a:pt x="45945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03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39894AB-5495-4879-8524-CE5E96AF7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4780129" cy="1639888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700"/>
              <a:t>Matematyka w sztuce  </a:t>
            </a:r>
            <a:endParaRPr lang="en-US" sz="2700">
              <a:ea typeface="Meiryo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7823D9-A5FE-4E2A-B729-D1CBC442D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5831" y="2233376"/>
            <a:ext cx="5368525" cy="3651250"/>
          </a:xfrm>
        </p:spPr>
        <p:txBody>
          <a:bodyPr vert="horz" lIns="109728" tIns="109728" rIns="109728" bIns="91440" rtlCol="0" anchor="t">
            <a:normAutofit/>
          </a:bodyPr>
          <a:lstStyle/>
          <a:p>
            <a:r>
              <a:rPr lang="en-US" dirty="0"/>
              <a:t>.</a:t>
            </a:r>
            <a:r>
              <a:rPr lang="en-US">
                <a:ea typeface="+mn-lt"/>
                <a:cs typeface="+mn-lt"/>
              </a:rPr>
              <a:t>Używając liczb artyści tworzą wzory i </a:t>
            </a:r>
            <a:r>
              <a:rPr lang="en-US" dirty="0">
                <a:ea typeface="+mn-lt"/>
                <a:cs typeface="+mn-lt"/>
              </a:rPr>
              <a:t>stawiają problemy, a odpowiedzi na pytania starają się ukazać poprzez tworzenie w drewnie, metalu, plastiku, a nawet programach komputerowych.</a:t>
            </a:r>
            <a:endParaRPr lang="pl-PL" dirty="0"/>
          </a:p>
          <a:p>
            <a:endParaRPr lang="pl-PL"/>
          </a:p>
          <a:p>
            <a:endParaRPr lang="pl-PL"/>
          </a:p>
          <a:p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95707722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" name="Rectangle 11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FF4305A1-FE01-419A-8575-CF1BCD3D51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27228" b="7629"/>
          <a:stretch/>
        </p:blipFill>
        <p:spPr>
          <a:xfrm>
            <a:off x="4691118" y="1"/>
            <a:ext cx="7500882" cy="6857999"/>
          </a:xfrm>
          <a:custGeom>
            <a:avLst/>
            <a:gdLst/>
            <a:ahLst/>
            <a:cxnLst/>
            <a:rect l="l" t="t" r="r" b="b"/>
            <a:pathLst>
              <a:path w="7500882" h="6857999">
                <a:moveTo>
                  <a:pt x="898230" y="0"/>
                </a:moveTo>
                <a:lnTo>
                  <a:pt x="7500882" y="0"/>
                </a:lnTo>
                <a:lnTo>
                  <a:pt x="7500882" y="6857999"/>
                </a:lnTo>
                <a:lnTo>
                  <a:pt x="0" y="6857999"/>
                </a:lnTo>
                <a:lnTo>
                  <a:pt x="114106" y="6780598"/>
                </a:lnTo>
                <a:cubicBezTo>
                  <a:pt x="291579" y="6653107"/>
                  <a:pt x="465794" y="6515396"/>
                  <a:pt x="641619" y="6374813"/>
                </a:cubicBezTo>
                <a:cubicBezTo>
                  <a:pt x="1607125" y="5602838"/>
                  <a:pt x="2555378" y="4969130"/>
                  <a:pt x="2555378" y="3621655"/>
                </a:cubicBezTo>
                <a:cubicBezTo>
                  <a:pt x="2555378" y="2093191"/>
                  <a:pt x="1969579" y="754640"/>
                  <a:pt x="920818" y="14996"/>
                </a:cubicBezTo>
                <a:close/>
              </a:path>
            </a:pathLst>
          </a:custGeom>
        </p:spPr>
      </p:pic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11" name="Freeform: Shape 15">
            <a:extLst>
              <a:ext uri="{FF2B5EF4-FFF2-40B4-BE49-F238E27FC236}">
                <a16:creationId xmlns:a16="http://schemas.microsoft.com/office/drawing/2014/main" id="{0BA56A81-C9DD-4EBA-9E13-32FFB51CF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3" y="0"/>
            <a:ext cx="7307402" cy="6858000"/>
          </a:xfrm>
          <a:custGeom>
            <a:avLst/>
            <a:gdLst>
              <a:gd name="connsiteX0" fmla="*/ 0 w 7097265"/>
              <a:gd name="connsiteY0" fmla="*/ 0 h 6858000"/>
              <a:gd name="connsiteX1" fmla="*/ 5474242 w 7097265"/>
              <a:gd name="connsiteY1" fmla="*/ 0 h 6858000"/>
              <a:gd name="connsiteX2" fmla="*/ 5496366 w 7097265"/>
              <a:gd name="connsiteY2" fmla="*/ 14997 h 6858000"/>
              <a:gd name="connsiteX3" fmla="*/ 7097265 w 7097265"/>
              <a:gd name="connsiteY3" fmla="*/ 3621656 h 6858000"/>
              <a:gd name="connsiteX4" fmla="*/ 5222916 w 7097265"/>
              <a:gd name="connsiteY4" fmla="*/ 6374814 h 6858000"/>
              <a:gd name="connsiteX5" fmla="*/ 4706267 w 7097265"/>
              <a:gd name="connsiteY5" fmla="*/ 6780599 h 6858000"/>
              <a:gd name="connsiteX6" fmla="*/ 4594511 w 7097265"/>
              <a:gd name="connsiteY6" fmla="*/ 6858000 h 6858000"/>
              <a:gd name="connsiteX7" fmla="*/ 0 w 709726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265" h="6858000">
                <a:moveTo>
                  <a:pt x="0" y="0"/>
                </a:moveTo>
                <a:lnTo>
                  <a:pt x="5474242" y="0"/>
                </a:lnTo>
                <a:lnTo>
                  <a:pt x="5496366" y="14997"/>
                </a:lnTo>
                <a:cubicBezTo>
                  <a:pt x="6523529" y="754641"/>
                  <a:pt x="7097265" y="2093192"/>
                  <a:pt x="7097265" y="3621656"/>
                </a:cubicBezTo>
                <a:cubicBezTo>
                  <a:pt x="7097265" y="4969131"/>
                  <a:pt x="6168540" y="5602839"/>
                  <a:pt x="5222916" y="6374814"/>
                </a:cubicBezTo>
                <a:cubicBezTo>
                  <a:pt x="5050713" y="6515397"/>
                  <a:pt x="4880085" y="6653108"/>
                  <a:pt x="4706267" y="6780599"/>
                </a:cubicBezTo>
                <a:lnTo>
                  <a:pt x="45945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3" name="Freeform: Shape 17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03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ADE0310-E5EB-4A4C-B4F9-9DD73C1BE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861" y="-125744"/>
            <a:ext cx="4780129" cy="1639888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800" dirty="0"/>
              <a:t>                                            </a:t>
            </a:r>
            <a:r>
              <a:rPr lang="en-US" sz="2000"/>
              <a:t>w architekturze,projektowaniu  i </a:t>
            </a:r>
            <a:r>
              <a:rPr lang="en-US" sz="2000" dirty="0"/>
              <a:t>budownictwie</a:t>
            </a:r>
            <a:endParaRPr lang="en-US" sz="2000" dirty="0">
              <a:ea typeface="Meiryo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B8FF82-92A1-4BAE-ADF9-227718DC7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2518" y="2312988"/>
            <a:ext cx="5368525" cy="3651250"/>
          </a:xfrm>
        </p:spPr>
        <p:txBody>
          <a:bodyPr vert="horz" lIns="109728" tIns="109728" rIns="109728" bIns="91440" rtlCol="0">
            <a:normAutofit/>
          </a:bodyPr>
          <a:lstStyle/>
          <a:p>
            <a:r>
              <a:rPr lang="en-US"/>
              <a:t>Wykorzystując zasadę złotego podziału i opierając się na cudach natury artyści projektują podstawy wielu budowli.Obrazy i rzeźby często są inspirowane regułami matematycznymi. Świadczy to o interdyscyplinarności matematyki.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43947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DC535A89-3658-46C9-B48E-4ADEB9EBA43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663" r="10481"/>
          <a:stretch/>
        </p:blipFill>
        <p:spPr>
          <a:xfrm>
            <a:off x="4691118" y="1"/>
            <a:ext cx="7500882" cy="6857999"/>
          </a:xfrm>
          <a:custGeom>
            <a:avLst/>
            <a:gdLst/>
            <a:ahLst/>
            <a:cxnLst/>
            <a:rect l="l" t="t" r="r" b="b"/>
            <a:pathLst>
              <a:path w="7500882" h="6857999">
                <a:moveTo>
                  <a:pt x="898230" y="0"/>
                </a:moveTo>
                <a:lnTo>
                  <a:pt x="7500882" y="0"/>
                </a:lnTo>
                <a:lnTo>
                  <a:pt x="7500882" y="6857999"/>
                </a:lnTo>
                <a:lnTo>
                  <a:pt x="0" y="6857999"/>
                </a:lnTo>
                <a:lnTo>
                  <a:pt x="114106" y="6780598"/>
                </a:lnTo>
                <a:cubicBezTo>
                  <a:pt x="291579" y="6653107"/>
                  <a:pt x="465794" y="6515396"/>
                  <a:pt x="641619" y="6374813"/>
                </a:cubicBezTo>
                <a:cubicBezTo>
                  <a:pt x="1607125" y="5602838"/>
                  <a:pt x="2555378" y="4969130"/>
                  <a:pt x="2555378" y="3621655"/>
                </a:cubicBezTo>
                <a:cubicBezTo>
                  <a:pt x="2555378" y="2093191"/>
                  <a:pt x="1969579" y="754640"/>
                  <a:pt x="920818" y="14996"/>
                </a:cubicBez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0BA56A81-C9DD-4EBA-9E13-32FFB51CF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3" y="0"/>
            <a:ext cx="7307402" cy="6858000"/>
          </a:xfrm>
          <a:custGeom>
            <a:avLst/>
            <a:gdLst>
              <a:gd name="connsiteX0" fmla="*/ 0 w 7097265"/>
              <a:gd name="connsiteY0" fmla="*/ 0 h 6858000"/>
              <a:gd name="connsiteX1" fmla="*/ 5474242 w 7097265"/>
              <a:gd name="connsiteY1" fmla="*/ 0 h 6858000"/>
              <a:gd name="connsiteX2" fmla="*/ 5496366 w 7097265"/>
              <a:gd name="connsiteY2" fmla="*/ 14997 h 6858000"/>
              <a:gd name="connsiteX3" fmla="*/ 7097265 w 7097265"/>
              <a:gd name="connsiteY3" fmla="*/ 3621656 h 6858000"/>
              <a:gd name="connsiteX4" fmla="*/ 5222916 w 7097265"/>
              <a:gd name="connsiteY4" fmla="*/ 6374814 h 6858000"/>
              <a:gd name="connsiteX5" fmla="*/ 4706267 w 7097265"/>
              <a:gd name="connsiteY5" fmla="*/ 6780599 h 6858000"/>
              <a:gd name="connsiteX6" fmla="*/ 4594511 w 7097265"/>
              <a:gd name="connsiteY6" fmla="*/ 6858000 h 6858000"/>
              <a:gd name="connsiteX7" fmla="*/ 0 w 709726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265" h="6858000">
                <a:moveTo>
                  <a:pt x="0" y="0"/>
                </a:moveTo>
                <a:lnTo>
                  <a:pt x="5474242" y="0"/>
                </a:lnTo>
                <a:lnTo>
                  <a:pt x="5496366" y="14997"/>
                </a:lnTo>
                <a:cubicBezTo>
                  <a:pt x="6523529" y="754641"/>
                  <a:pt x="7097265" y="2093192"/>
                  <a:pt x="7097265" y="3621656"/>
                </a:cubicBezTo>
                <a:cubicBezTo>
                  <a:pt x="7097265" y="4969131"/>
                  <a:pt x="6168540" y="5602839"/>
                  <a:pt x="5222916" y="6374814"/>
                </a:cubicBezTo>
                <a:cubicBezTo>
                  <a:pt x="5050713" y="6515397"/>
                  <a:pt x="4880085" y="6653108"/>
                  <a:pt x="4706267" y="6780599"/>
                </a:cubicBezTo>
                <a:lnTo>
                  <a:pt x="45945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03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1D15DC5-D48F-4257-9974-185B9728D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4780129" cy="1639888"/>
          </a:xfr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Matematyka w Chemii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1BFDA4-141C-4D81-BF09-5434CB0CFD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2518" y="2312988"/>
            <a:ext cx="5368525" cy="3651250"/>
          </a:xfrm>
        </p:spPr>
        <p:txBody>
          <a:bodyPr vert="horz" lIns="109728" tIns="109728" rIns="109728" bIns="91440" rtlCol="0">
            <a:normAutofit/>
          </a:bodyPr>
          <a:lstStyle/>
          <a:p>
            <a:r>
              <a:rPr lang="en-US"/>
              <a:t>-obliczanie reakcji</a:t>
            </a:r>
          </a:p>
          <a:p>
            <a:r>
              <a:rPr lang="en-US"/>
              <a:t>-wzory i ich zastosowanie z biegłością posługiwania się mnożeniem i dzieleniem</a:t>
            </a:r>
          </a:p>
          <a:p>
            <a:r>
              <a:rPr lang="en-US"/>
              <a:t>-dysocjacja jonowa</a:t>
            </a:r>
          </a:p>
        </p:txBody>
      </p:sp>
    </p:spTree>
    <p:extLst>
      <p:ext uri="{BB962C8B-B14F-4D97-AF65-F5344CB8AC3E}">
        <p14:creationId xmlns:p14="http://schemas.microsoft.com/office/powerpoint/2010/main" val="3889617230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Obraz 5" descr="Obraz zawierający tekst&#10;&#10;Opis wygenerowany automatycznie">
            <a:extLst>
              <a:ext uri="{FF2B5EF4-FFF2-40B4-BE49-F238E27FC236}">
                <a16:creationId xmlns:a16="http://schemas.microsoft.com/office/drawing/2014/main" id="{E3DB38E9-31E6-4671-9484-E6E411D86A7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9940" r="18810"/>
          <a:stretch/>
        </p:blipFill>
        <p:spPr>
          <a:xfrm>
            <a:off x="4691118" y="1"/>
            <a:ext cx="7500882" cy="6857999"/>
          </a:xfrm>
          <a:custGeom>
            <a:avLst/>
            <a:gdLst/>
            <a:ahLst/>
            <a:cxnLst/>
            <a:rect l="l" t="t" r="r" b="b"/>
            <a:pathLst>
              <a:path w="7500882" h="6857999">
                <a:moveTo>
                  <a:pt x="898230" y="0"/>
                </a:moveTo>
                <a:lnTo>
                  <a:pt x="7500882" y="0"/>
                </a:lnTo>
                <a:lnTo>
                  <a:pt x="7500882" y="6857999"/>
                </a:lnTo>
                <a:lnTo>
                  <a:pt x="0" y="6857999"/>
                </a:lnTo>
                <a:lnTo>
                  <a:pt x="114106" y="6780598"/>
                </a:lnTo>
                <a:cubicBezTo>
                  <a:pt x="291579" y="6653107"/>
                  <a:pt x="465794" y="6515396"/>
                  <a:pt x="641619" y="6374813"/>
                </a:cubicBezTo>
                <a:cubicBezTo>
                  <a:pt x="1607125" y="5602838"/>
                  <a:pt x="2555378" y="4969130"/>
                  <a:pt x="2555378" y="3621655"/>
                </a:cubicBezTo>
                <a:cubicBezTo>
                  <a:pt x="2555378" y="2093191"/>
                  <a:pt x="1969579" y="754640"/>
                  <a:pt x="920818" y="14996"/>
                </a:cubicBez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0BA56A81-C9DD-4EBA-9E13-32FFB51CF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3" y="0"/>
            <a:ext cx="7307402" cy="6858000"/>
          </a:xfrm>
          <a:custGeom>
            <a:avLst/>
            <a:gdLst>
              <a:gd name="connsiteX0" fmla="*/ 0 w 7097265"/>
              <a:gd name="connsiteY0" fmla="*/ 0 h 6858000"/>
              <a:gd name="connsiteX1" fmla="*/ 5474242 w 7097265"/>
              <a:gd name="connsiteY1" fmla="*/ 0 h 6858000"/>
              <a:gd name="connsiteX2" fmla="*/ 5496366 w 7097265"/>
              <a:gd name="connsiteY2" fmla="*/ 14997 h 6858000"/>
              <a:gd name="connsiteX3" fmla="*/ 7097265 w 7097265"/>
              <a:gd name="connsiteY3" fmla="*/ 3621656 h 6858000"/>
              <a:gd name="connsiteX4" fmla="*/ 5222916 w 7097265"/>
              <a:gd name="connsiteY4" fmla="*/ 6374814 h 6858000"/>
              <a:gd name="connsiteX5" fmla="*/ 4706267 w 7097265"/>
              <a:gd name="connsiteY5" fmla="*/ 6780599 h 6858000"/>
              <a:gd name="connsiteX6" fmla="*/ 4594511 w 7097265"/>
              <a:gd name="connsiteY6" fmla="*/ 6858000 h 6858000"/>
              <a:gd name="connsiteX7" fmla="*/ 0 w 709726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265" h="6858000">
                <a:moveTo>
                  <a:pt x="0" y="0"/>
                </a:moveTo>
                <a:lnTo>
                  <a:pt x="5474242" y="0"/>
                </a:lnTo>
                <a:lnTo>
                  <a:pt x="5496366" y="14997"/>
                </a:lnTo>
                <a:cubicBezTo>
                  <a:pt x="6523529" y="754641"/>
                  <a:pt x="7097265" y="2093192"/>
                  <a:pt x="7097265" y="3621656"/>
                </a:cubicBezTo>
                <a:cubicBezTo>
                  <a:pt x="7097265" y="4969131"/>
                  <a:pt x="6168540" y="5602839"/>
                  <a:pt x="5222916" y="6374814"/>
                </a:cubicBezTo>
                <a:cubicBezTo>
                  <a:pt x="5050713" y="6515397"/>
                  <a:pt x="4880085" y="6653108"/>
                  <a:pt x="4706267" y="6780599"/>
                </a:cubicBezTo>
                <a:lnTo>
                  <a:pt x="45945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03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FFB12C0-0542-4B84-97EA-08CE673C6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4780129" cy="1639888"/>
          </a:xfr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Matematyka w finansach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9B8EF5-659B-41C1-9B1E-5EE273717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2518" y="2312988"/>
            <a:ext cx="5368525" cy="3651250"/>
          </a:xfrm>
        </p:spPr>
        <p:txBody>
          <a:bodyPr vert="horz" lIns="109728" tIns="109728" rIns="109728" bIns="91440" rtlCol="0">
            <a:normAutofit/>
          </a:bodyPr>
          <a:lstStyle/>
          <a:p>
            <a:r>
              <a:rPr lang="en-US"/>
              <a:t>- obliczanie wartości pieniądza</a:t>
            </a:r>
          </a:p>
          <a:p>
            <a:r>
              <a:rPr lang="en-US"/>
              <a:t>-Oprocentowanie pożyczek</a:t>
            </a:r>
          </a:p>
          <a:p>
            <a:r>
              <a:rPr lang="en-US"/>
              <a:t>-obliczanie podatku</a:t>
            </a:r>
          </a:p>
          <a:p>
            <a:r>
              <a:rPr lang="en-US"/>
              <a:t>- ustalanie planu spłaty długu</a:t>
            </a:r>
          </a:p>
          <a:p>
            <a:r>
              <a:rPr lang="en-US"/>
              <a:t>-rozmienianie pieniędzy</a:t>
            </a:r>
          </a:p>
          <a:p>
            <a:r>
              <a:rPr lang="en-US"/>
              <a:t>- wydawanie reszty</a:t>
            </a:r>
          </a:p>
        </p:txBody>
      </p:sp>
    </p:spTree>
    <p:extLst>
      <p:ext uri="{BB962C8B-B14F-4D97-AF65-F5344CB8AC3E}">
        <p14:creationId xmlns:p14="http://schemas.microsoft.com/office/powerpoint/2010/main" val="106484235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Obraz 5" descr="Obraz zawierający żywność, talerz, część, owoce&#10;&#10;Opis wygenerowany automatycznie">
            <a:extLst>
              <a:ext uri="{FF2B5EF4-FFF2-40B4-BE49-F238E27FC236}">
                <a16:creationId xmlns:a16="http://schemas.microsoft.com/office/drawing/2014/main" id="{C1D41A2C-B675-471D-85CE-918C7EC001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19930" r="-1" b="19041"/>
          <a:stretch/>
        </p:blipFill>
        <p:spPr>
          <a:xfrm>
            <a:off x="4691118" y="1"/>
            <a:ext cx="7500882" cy="6857999"/>
          </a:xfrm>
          <a:custGeom>
            <a:avLst/>
            <a:gdLst/>
            <a:ahLst/>
            <a:cxnLst/>
            <a:rect l="l" t="t" r="r" b="b"/>
            <a:pathLst>
              <a:path w="7500882" h="6857999">
                <a:moveTo>
                  <a:pt x="898230" y="0"/>
                </a:moveTo>
                <a:lnTo>
                  <a:pt x="7500882" y="0"/>
                </a:lnTo>
                <a:lnTo>
                  <a:pt x="7500882" y="6857999"/>
                </a:lnTo>
                <a:lnTo>
                  <a:pt x="0" y="6857999"/>
                </a:lnTo>
                <a:lnTo>
                  <a:pt x="114106" y="6780598"/>
                </a:lnTo>
                <a:cubicBezTo>
                  <a:pt x="291579" y="6653107"/>
                  <a:pt x="465794" y="6515396"/>
                  <a:pt x="641619" y="6374813"/>
                </a:cubicBezTo>
                <a:cubicBezTo>
                  <a:pt x="1607125" y="5602838"/>
                  <a:pt x="2555378" y="4969130"/>
                  <a:pt x="2555378" y="3621655"/>
                </a:cubicBezTo>
                <a:cubicBezTo>
                  <a:pt x="2555378" y="2093191"/>
                  <a:pt x="1969579" y="754640"/>
                  <a:pt x="920818" y="14996"/>
                </a:cubicBez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0BA56A81-C9DD-4EBA-9E13-32FFB51CF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3" y="0"/>
            <a:ext cx="7307402" cy="6858000"/>
          </a:xfrm>
          <a:custGeom>
            <a:avLst/>
            <a:gdLst>
              <a:gd name="connsiteX0" fmla="*/ 0 w 7097265"/>
              <a:gd name="connsiteY0" fmla="*/ 0 h 6858000"/>
              <a:gd name="connsiteX1" fmla="*/ 5474242 w 7097265"/>
              <a:gd name="connsiteY1" fmla="*/ 0 h 6858000"/>
              <a:gd name="connsiteX2" fmla="*/ 5496366 w 7097265"/>
              <a:gd name="connsiteY2" fmla="*/ 14997 h 6858000"/>
              <a:gd name="connsiteX3" fmla="*/ 7097265 w 7097265"/>
              <a:gd name="connsiteY3" fmla="*/ 3621656 h 6858000"/>
              <a:gd name="connsiteX4" fmla="*/ 5222916 w 7097265"/>
              <a:gd name="connsiteY4" fmla="*/ 6374814 h 6858000"/>
              <a:gd name="connsiteX5" fmla="*/ 4706267 w 7097265"/>
              <a:gd name="connsiteY5" fmla="*/ 6780599 h 6858000"/>
              <a:gd name="connsiteX6" fmla="*/ 4594511 w 7097265"/>
              <a:gd name="connsiteY6" fmla="*/ 6858000 h 6858000"/>
              <a:gd name="connsiteX7" fmla="*/ 0 w 709726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265" h="6858000">
                <a:moveTo>
                  <a:pt x="0" y="0"/>
                </a:moveTo>
                <a:lnTo>
                  <a:pt x="5474242" y="0"/>
                </a:lnTo>
                <a:lnTo>
                  <a:pt x="5496366" y="14997"/>
                </a:lnTo>
                <a:cubicBezTo>
                  <a:pt x="6523529" y="754641"/>
                  <a:pt x="7097265" y="2093192"/>
                  <a:pt x="7097265" y="3621656"/>
                </a:cubicBezTo>
                <a:cubicBezTo>
                  <a:pt x="7097265" y="4969131"/>
                  <a:pt x="6168540" y="5602839"/>
                  <a:pt x="5222916" y="6374814"/>
                </a:cubicBezTo>
                <a:cubicBezTo>
                  <a:pt x="5050713" y="6515397"/>
                  <a:pt x="4880085" y="6653108"/>
                  <a:pt x="4706267" y="6780599"/>
                </a:cubicBezTo>
                <a:lnTo>
                  <a:pt x="45945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03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D78C59D-9090-4573-B321-F3FAA785A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4780129" cy="1639888"/>
          </a:xfr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W kuchni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D87CDA-766B-4F4B-AC36-072D7D6CA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2518" y="2312988"/>
            <a:ext cx="5368525" cy="3651250"/>
          </a:xfrm>
        </p:spPr>
        <p:txBody>
          <a:bodyPr vert="horz" lIns="109728" tIns="109728" rIns="109728" bIns="91440" rtlCol="0">
            <a:normAutofit/>
          </a:bodyPr>
          <a:lstStyle/>
          <a:p>
            <a:r>
              <a:rPr lang="en-US"/>
              <a:t>- jednostki masy ( ml , kg , cm2)</a:t>
            </a:r>
          </a:p>
          <a:p>
            <a:r>
              <a:rPr lang="en-US"/>
              <a:t>- Obliczanie pól i objętości potraw</a:t>
            </a:r>
          </a:p>
          <a:p>
            <a:r>
              <a:rPr lang="en-US"/>
              <a:t>-Obliczanie ilości składników</a:t>
            </a:r>
          </a:p>
          <a:p>
            <a:r>
              <a:rPr lang="en-US"/>
              <a:t>-obliczanie czasu gotowania i pieczenia . </a:t>
            </a:r>
          </a:p>
        </p:txBody>
      </p:sp>
    </p:spTree>
    <p:extLst>
      <p:ext uri="{BB962C8B-B14F-4D97-AF65-F5344CB8AC3E}">
        <p14:creationId xmlns:p14="http://schemas.microsoft.com/office/powerpoint/2010/main" val="808069205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Obraz 5" descr="Obraz zawierający tekst&#10;&#10;Opis wygenerowany automatycznie">
            <a:extLst>
              <a:ext uri="{FF2B5EF4-FFF2-40B4-BE49-F238E27FC236}">
                <a16:creationId xmlns:a16="http://schemas.microsoft.com/office/drawing/2014/main" id="{C9C17268-2B44-4EA4-87C8-CFF9FE7941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-1" b="19745"/>
          <a:stretch/>
        </p:blipFill>
        <p:spPr>
          <a:xfrm>
            <a:off x="4691118" y="1"/>
            <a:ext cx="7500882" cy="6857999"/>
          </a:xfrm>
          <a:custGeom>
            <a:avLst/>
            <a:gdLst/>
            <a:ahLst/>
            <a:cxnLst/>
            <a:rect l="l" t="t" r="r" b="b"/>
            <a:pathLst>
              <a:path w="7500882" h="6857999">
                <a:moveTo>
                  <a:pt x="898230" y="0"/>
                </a:moveTo>
                <a:lnTo>
                  <a:pt x="7500882" y="0"/>
                </a:lnTo>
                <a:lnTo>
                  <a:pt x="7500882" y="6857999"/>
                </a:lnTo>
                <a:lnTo>
                  <a:pt x="0" y="6857999"/>
                </a:lnTo>
                <a:lnTo>
                  <a:pt x="114106" y="6780598"/>
                </a:lnTo>
                <a:cubicBezTo>
                  <a:pt x="291579" y="6653107"/>
                  <a:pt x="465794" y="6515396"/>
                  <a:pt x="641619" y="6374813"/>
                </a:cubicBezTo>
                <a:cubicBezTo>
                  <a:pt x="1607125" y="5602838"/>
                  <a:pt x="2555378" y="4969130"/>
                  <a:pt x="2555378" y="3621655"/>
                </a:cubicBezTo>
                <a:cubicBezTo>
                  <a:pt x="2555378" y="2093191"/>
                  <a:pt x="1969579" y="754640"/>
                  <a:pt x="920818" y="14996"/>
                </a:cubicBez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0BA56A81-C9DD-4EBA-9E13-32FFB51CF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3" y="0"/>
            <a:ext cx="7307402" cy="6858000"/>
          </a:xfrm>
          <a:custGeom>
            <a:avLst/>
            <a:gdLst>
              <a:gd name="connsiteX0" fmla="*/ 0 w 7097265"/>
              <a:gd name="connsiteY0" fmla="*/ 0 h 6858000"/>
              <a:gd name="connsiteX1" fmla="*/ 5474242 w 7097265"/>
              <a:gd name="connsiteY1" fmla="*/ 0 h 6858000"/>
              <a:gd name="connsiteX2" fmla="*/ 5496366 w 7097265"/>
              <a:gd name="connsiteY2" fmla="*/ 14997 h 6858000"/>
              <a:gd name="connsiteX3" fmla="*/ 7097265 w 7097265"/>
              <a:gd name="connsiteY3" fmla="*/ 3621656 h 6858000"/>
              <a:gd name="connsiteX4" fmla="*/ 5222916 w 7097265"/>
              <a:gd name="connsiteY4" fmla="*/ 6374814 h 6858000"/>
              <a:gd name="connsiteX5" fmla="*/ 4706267 w 7097265"/>
              <a:gd name="connsiteY5" fmla="*/ 6780599 h 6858000"/>
              <a:gd name="connsiteX6" fmla="*/ 4594511 w 7097265"/>
              <a:gd name="connsiteY6" fmla="*/ 6858000 h 6858000"/>
              <a:gd name="connsiteX7" fmla="*/ 0 w 709726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265" h="6858000">
                <a:moveTo>
                  <a:pt x="0" y="0"/>
                </a:moveTo>
                <a:lnTo>
                  <a:pt x="5474242" y="0"/>
                </a:lnTo>
                <a:lnTo>
                  <a:pt x="5496366" y="14997"/>
                </a:lnTo>
                <a:cubicBezTo>
                  <a:pt x="6523529" y="754641"/>
                  <a:pt x="7097265" y="2093192"/>
                  <a:pt x="7097265" y="3621656"/>
                </a:cubicBezTo>
                <a:cubicBezTo>
                  <a:pt x="7097265" y="4969131"/>
                  <a:pt x="6168540" y="5602839"/>
                  <a:pt x="5222916" y="6374814"/>
                </a:cubicBezTo>
                <a:cubicBezTo>
                  <a:pt x="5050713" y="6515397"/>
                  <a:pt x="4880085" y="6653108"/>
                  <a:pt x="4706267" y="6780599"/>
                </a:cubicBezTo>
                <a:lnTo>
                  <a:pt x="45945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03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E96478C-F0EB-48EF-BA64-485B4C503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4780129" cy="1639888"/>
          </a:xfr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Matematyka w technice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66B215-EC0A-4274-A703-FB0896422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2518" y="2312988"/>
            <a:ext cx="5368525" cy="3651250"/>
          </a:xfrm>
        </p:spPr>
        <p:txBody>
          <a:bodyPr vert="horz" lIns="109728" tIns="109728" rIns="109728" bIns="91440" rtlCol="0" anchor="t">
            <a:normAutofit/>
          </a:bodyPr>
          <a:lstStyle/>
          <a:p>
            <a:r>
              <a:rPr lang="en-US"/>
              <a:t>-eliminacja zmiennych</a:t>
            </a:r>
          </a:p>
          <a:p>
            <a:r>
              <a:rPr lang="en-US"/>
              <a:t>-równania </a:t>
            </a:r>
          </a:p>
          <a:p>
            <a:r>
              <a:rPr lang="en-US"/>
              <a:t>-postać macierzowa układu równań </a:t>
            </a:r>
          </a:p>
          <a:p>
            <a:r>
              <a:rPr lang="en-US">
                <a:ea typeface="Meiryo"/>
              </a:rPr>
              <a:t>-diagnostyka urządzeń elektoenergetycznych</a:t>
            </a:r>
            <a:endParaRPr lang="en-US" dirty="0"/>
          </a:p>
          <a:p>
            <a:r>
              <a:rPr lang="en-US"/>
              <a:t>-itp..</a:t>
            </a:r>
          </a:p>
        </p:txBody>
      </p:sp>
    </p:spTree>
    <p:extLst>
      <p:ext uri="{BB962C8B-B14F-4D97-AF65-F5344CB8AC3E}">
        <p14:creationId xmlns:p14="http://schemas.microsoft.com/office/powerpoint/2010/main" val="2169211054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Obraz 5" descr="Obraz zawierający tekst, tablica&#10;&#10;Opis wygenerowany automatycznie">
            <a:extLst>
              <a:ext uri="{FF2B5EF4-FFF2-40B4-BE49-F238E27FC236}">
                <a16:creationId xmlns:a16="http://schemas.microsoft.com/office/drawing/2014/main" id="{6E0AD4ED-E5E0-4684-B9EE-954C641028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4554" r="13786" b="-1"/>
          <a:stretch/>
        </p:blipFill>
        <p:spPr>
          <a:xfrm>
            <a:off x="4691118" y="1"/>
            <a:ext cx="7500882" cy="6857999"/>
          </a:xfrm>
          <a:custGeom>
            <a:avLst/>
            <a:gdLst/>
            <a:ahLst/>
            <a:cxnLst/>
            <a:rect l="l" t="t" r="r" b="b"/>
            <a:pathLst>
              <a:path w="7500882" h="6857999">
                <a:moveTo>
                  <a:pt x="898230" y="0"/>
                </a:moveTo>
                <a:lnTo>
                  <a:pt x="7500882" y="0"/>
                </a:lnTo>
                <a:lnTo>
                  <a:pt x="7500882" y="6857999"/>
                </a:lnTo>
                <a:lnTo>
                  <a:pt x="0" y="6857999"/>
                </a:lnTo>
                <a:lnTo>
                  <a:pt x="114106" y="6780598"/>
                </a:lnTo>
                <a:cubicBezTo>
                  <a:pt x="291579" y="6653107"/>
                  <a:pt x="465794" y="6515396"/>
                  <a:pt x="641619" y="6374813"/>
                </a:cubicBezTo>
                <a:cubicBezTo>
                  <a:pt x="1607125" y="5602838"/>
                  <a:pt x="2555378" y="4969130"/>
                  <a:pt x="2555378" y="3621655"/>
                </a:cubicBezTo>
                <a:cubicBezTo>
                  <a:pt x="2555378" y="2093191"/>
                  <a:pt x="1969579" y="754640"/>
                  <a:pt x="920818" y="14996"/>
                </a:cubicBez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0BA56A81-C9DD-4EBA-9E13-32FFB51CF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3" y="0"/>
            <a:ext cx="7307402" cy="6858000"/>
          </a:xfrm>
          <a:custGeom>
            <a:avLst/>
            <a:gdLst>
              <a:gd name="connsiteX0" fmla="*/ 0 w 7097265"/>
              <a:gd name="connsiteY0" fmla="*/ 0 h 6858000"/>
              <a:gd name="connsiteX1" fmla="*/ 5474242 w 7097265"/>
              <a:gd name="connsiteY1" fmla="*/ 0 h 6858000"/>
              <a:gd name="connsiteX2" fmla="*/ 5496366 w 7097265"/>
              <a:gd name="connsiteY2" fmla="*/ 14997 h 6858000"/>
              <a:gd name="connsiteX3" fmla="*/ 7097265 w 7097265"/>
              <a:gd name="connsiteY3" fmla="*/ 3621656 h 6858000"/>
              <a:gd name="connsiteX4" fmla="*/ 5222916 w 7097265"/>
              <a:gd name="connsiteY4" fmla="*/ 6374814 h 6858000"/>
              <a:gd name="connsiteX5" fmla="*/ 4706267 w 7097265"/>
              <a:gd name="connsiteY5" fmla="*/ 6780599 h 6858000"/>
              <a:gd name="connsiteX6" fmla="*/ 4594511 w 7097265"/>
              <a:gd name="connsiteY6" fmla="*/ 6858000 h 6858000"/>
              <a:gd name="connsiteX7" fmla="*/ 0 w 709726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265" h="6858000">
                <a:moveTo>
                  <a:pt x="0" y="0"/>
                </a:moveTo>
                <a:lnTo>
                  <a:pt x="5474242" y="0"/>
                </a:lnTo>
                <a:lnTo>
                  <a:pt x="5496366" y="14997"/>
                </a:lnTo>
                <a:cubicBezTo>
                  <a:pt x="6523529" y="754641"/>
                  <a:pt x="7097265" y="2093192"/>
                  <a:pt x="7097265" y="3621656"/>
                </a:cubicBezTo>
                <a:cubicBezTo>
                  <a:pt x="7097265" y="4969131"/>
                  <a:pt x="6168540" y="5602839"/>
                  <a:pt x="5222916" y="6374814"/>
                </a:cubicBezTo>
                <a:cubicBezTo>
                  <a:pt x="5050713" y="6515397"/>
                  <a:pt x="4880085" y="6653108"/>
                  <a:pt x="4706267" y="6780599"/>
                </a:cubicBezTo>
                <a:lnTo>
                  <a:pt x="45945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03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E2D6B6E-ED91-494B-B603-C5B923A8A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2171629"/>
            <a:ext cx="4780129" cy="1639888"/>
          </a:xfrm>
        </p:spPr>
        <p:txBody>
          <a:bodyPr vert="horz" lIns="109728" tIns="109728" rIns="109728" bIns="91440" rtlCol="0" anchor="b"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/>
              <a:t>A więc z matematyką spotykamy się na każdym kroku i bez niej nie bylibyśmy w stanie funkcjonować</a:t>
            </a:r>
            <a:endParaRPr lang="en-US" sz="2400">
              <a:ea typeface="Meiryo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4A789CA-761B-4D46-B2EA-0F7717C82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2518" y="2312988"/>
            <a:ext cx="5368525" cy="3651250"/>
          </a:xfrm>
        </p:spPr>
        <p:txBody>
          <a:bodyPr vert="horz" lIns="109728" tIns="109728" rIns="109728" bIns="91440" rtlCol="0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5928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CA184B6-3482-4F43-87F0-BC765DCFD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C869923-8380-4244-9548-802C33063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C06255F2-BC67-4DDE-B34E-AC4BA2183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5169443-FCCD-4C0A-8C69-18CD3FA09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Obraz 4" descr="Obraz zawierający tekst, tablica&#10;&#10;Opis wygenerowany automatycznie">
            <a:extLst>
              <a:ext uri="{FF2B5EF4-FFF2-40B4-BE49-F238E27FC236}">
                <a16:creationId xmlns:a16="http://schemas.microsoft.com/office/drawing/2014/main" id="{4B0F5D5B-154F-4C09-A504-C56B1C7A70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186" r="2" b="2"/>
          <a:stretch/>
        </p:blipFill>
        <p:spPr>
          <a:xfrm>
            <a:off x="4857750" y="635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03AD0D1C-F8BA-4CD1-BC4D-BE1823F3E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AF7F194-7403-4CD1-ABB8-C46A531BA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64" y="2171769"/>
            <a:ext cx="5274860" cy="3066706"/>
          </a:xfrm>
        </p:spPr>
        <p:txBody>
          <a:bodyPr vert="horz" lIns="109728" tIns="109728" rIns="109728" bIns="91440" rtlCol="0" anchor="b"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Matematyka</a:t>
            </a:r>
            <a:br>
              <a:rPr lang="en-US" sz="5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5600" dirty="0"/>
            </a:b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Meiryo"/>
              </a:rPr>
              <a:t>Matematyka jest królową nauk...</a:t>
            </a:r>
            <a:br>
              <a:rPr lang="en-US" sz="2400" dirty="0">
                <a:latin typeface="Candara"/>
                <a:ea typeface="Meiryo"/>
              </a:rPr>
            </a:br>
            <a:r>
              <a:rPr lang="en-US" sz="2400">
                <a:solidFill>
                  <a:schemeClr val="tx1">
                    <a:lumMod val="85000"/>
                    <a:lumOff val="15000"/>
                  </a:schemeClr>
                </a:solidFill>
                <a:latin typeface="Candara"/>
                <a:ea typeface="Meiryo"/>
              </a:rPr>
              <a:t>Z matematyką spotykamy się praktycznie wszędzie , jest ona na przykład podstawą nauk ścisłych - fizyki , chemii , a także mechaniki , elektrotechniki . Wkracza też w dziedziny humanistyczne , przyrodnicze . </a:t>
            </a:r>
            <a:endParaRPr lang="en-US" sz="5600">
              <a:solidFill>
                <a:schemeClr val="tx1">
                  <a:lumMod val="85000"/>
                  <a:lumOff val="15000"/>
                </a:schemeClr>
              </a:solidFill>
              <a:latin typeface="Candara"/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71815003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9A3433-86CB-4D9E-B740-6D18B314E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>
                <a:ea typeface="Meiryo"/>
              </a:rPr>
              <a:t>Gdzie można spotkać się z matematyką?</a:t>
            </a:r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9DAF25-2206-415C-9DFE-E6F03C502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2258482"/>
            <a:ext cx="4160520" cy="3657601"/>
          </a:xfrm>
        </p:spPr>
        <p:txBody>
          <a:bodyPr vert="horz" lIns="109728" tIns="109728" rIns="109728" bIns="91440" rtlCol="0" anchor="t">
            <a:normAutofit/>
          </a:bodyPr>
          <a:lstStyle/>
          <a:p>
            <a:r>
              <a:rPr lang="pl-PL">
                <a:ea typeface="Meiryo"/>
              </a:rPr>
              <a:t>-w technice</a:t>
            </a:r>
          </a:p>
          <a:p>
            <a:r>
              <a:rPr lang="pl-PL">
                <a:ea typeface="Meiryo"/>
              </a:rPr>
              <a:t>-w elektronice i projektowaniu</a:t>
            </a:r>
          </a:p>
          <a:p>
            <a:r>
              <a:rPr lang="pl-PL">
                <a:ea typeface="Meiryo"/>
              </a:rPr>
              <a:t>- w sztuce</a:t>
            </a:r>
          </a:p>
          <a:p>
            <a:r>
              <a:rPr lang="pl-PL">
                <a:ea typeface="Meiryo"/>
              </a:rPr>
              <a:t>-w informatyce</a:t>
            </a:r>
          </a:p>
          <a:p>
            <a:r>
              <a:rPr lang="pl-PL">
                <a:ea typeface="Meiryo"/>
              </a:rPr>
              <a:t>-w przyrodzie</a:t>
            </a:r>
            <a:endParaRPr lang="pl-PL" dirty="0">
              <a:ea typeface="Meiryo"/>
            </a:endParaRPr>
          </a:p>
          <a:p>
            <a:r>
              <a:rPr lang="pl-PL">
                <a:ea typeface="Meiryo"/>
              </a:rPr>
              <a:t>-w chemii</a:t>
            </a:r>
          </a:p>
          <a:p>
            <a:r>
              <a:rPr lang="pl-PL">
                <a:ea typeface="Meiryo"/>
              </a:rPr>
              <a:t>- w fizyce</a:t>
            </a:r>
            <a:endParaRPr lang="pl-PL" dirty="0">
              <a:ea typeface="Meiryo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632CAEC-0062-4A7D-882A-2C960CE5B0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r>
              <a:rPr lang="pl-PL">
                <a:ea typeface="Meiryo"/>
              </a:rPr>
              <a:t>-w architekturze</a:t>
            </a:r>
          </a:p>
          <a:p>
            <a:r>
              <a:rPr lang="pl-PL">
                <a:ea typeface="Meiryo"/>
              </a:rPr>
              <a:t>- w sporcie</a:t>
            </a:r>
          </a:p>
          <a:p>
            <a:r>
              <a:rPr lang="pl-PL">
                <a:ea typeface="Meiryo"/>
              </a:rPr>
              <a:t>- w ruchu drogowym</a:t>
            </a:r>
          </a:p>
          <a:p>
            <a:r>
              <a:rPr lang="pl-PL">
                <a:ea typeface="Meiryo"/>
              </a:rPr>
              <a:t>- w muzyce</a:t>
            </a:r>
          </a:p>
          <a:p>
            <a:r>
              <a:rPr lang="pl-PL">
                <a:ea typeface="Meiryo"/>
              </a:rPr>
              <a:t>-w finansach</a:t>
            </a:r>
          </a:p>
          <a:p>
            <a:r>
              <a:rPr lang="pl-PL">
                <a:ea typeface="Meiryo"/>
              </a:rPr>
              <a:t>- w kuchni</a:t>
            </a:r>
          </a:p>
          <a:p>
            <a:endParaRPr lang="pl-PL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98288114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F50A80E-5DCB-4320-9947-73BF2D6F0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4E9C9717-43F9-44EA-9215-3F2D15B1C7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004D1-3DCE-405F-9046-6DE912409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1319957-918B-4BBC-B357-957813808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4E5F18F-9D70-4BE5-8A38-603463EE8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7626" y="0"/>
            <a:ext cx="10678291" cy="6858000"/>
            <a:chOff x="547626" y="0"/>
            <a:chExt cx="10678291" cy="685800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91F8D69-709A-4575-A393-B4C26481A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966083" y="0"/>
              <a:ext cx="9841377" cy="6858000"/>
            </a:xfrm>
            <a:custGeom>
              <a:avLst/>
              <a:gdLst>
                <a:gd name="connsiteX0" fmla="*/ 8218354 w 9841377"/>
                <a:gd name="connsiteY0" fmla="*/ 0 h 6858000"/>
                <a:gd name="connsiteX1" fmla="*/ 5551962 w 9841377"/>
                <a:gd name="connsiteY1" fmla="*/ 0 h 6858000"/>
                <a:gd name="connsiteX2" fmla="*/ 5482342 w 9841377"/>
                <a:gd name="connsiteY2" fmla="*/ 0 h 6858000"/>
                <a:gd name="connsiteX3" fmla="*/ 4359035 w 9841377"/>
                <a:gd name="connsiteY3" fmla="*/ 0 h 6858000"/>
                <a:gd name="connsiteX4" fmla="*/ 4289415 w 9841377"/>
                <a:gd name="connsiteY4" fmla="*/ 0 h 6858000"/>
                <a:gd name="connsiteX5" fmla="*/ 1623023 w 9841377"/>
                <a:gd name="connsiteY5" fmla="*/ 0 h 6858000"/>
                <a:gd name="connsiteX6" fmla="*/ 1600899 w 9841377"/>
                <a:gd name="connsiteY6" fmla="*/ 14997 h 6858000"/>
                <a:gd name="connsiteX7" fmla="*/ 0 w 9841377"/>
                <a:gd name="connsiteY7" fmla="*/ 3621656 h 6858000"/>
                <a:gd name="connsiteX8" fmla="*/ 1874350 w 9841377"/>
                <a:gd name="connsiteY8" fmla="*/ 6374814 h 6858000"/>
                <a:gd name="connsiteX9" fmla="*/ 2390998 w 9841377"/>
                <a:gd name="connsiteY9" fmla="*/ 6780599 h 6858000"/>
                <a:gd name="connsiteX10" fmla="*/ 2502754 w 9841377"/>
                <a:gd name="connsiteY10" fmla="*/ 6858000 h 6858000"/>
                <a:gd name="connsiteX11" fmla="*/ 4289415 w 9841377"/>
                <a:gd name="connsiteY11" fmla="*/ 6858000 h 6858000"/>
                <a:gd name="connsiteX12" fmla="*/ 4359035 w 9841377"/>
                <a:gd name="connsiteY12" fmla="*/ 6858000 h 6858000"/>
                <a:gd name="connsiteX13" fmla="*/ 5482342 w 9841377"/>
                <a:gd name="connsiteY13" fmla="*/ 6858000 h 6858000"/>
                <a:gd name="connsiteX14" fmla="*/ 5551962 w 9841377"/>
                <a:gd name="connsiteY14" fmla="*/ 6858000 h 6858000"/>
                <a:gd name="connsiteX15" fmla="*/ 7338623 w 9841377"/>
                <a:gd name="connsiteY15" fmla="*/ 6858000 h 6858000"/>
                <a:gd name="connsiteX16" fmla="*/ 7450379 w 9841377"/>
                <a:gd name="connsiteY16" fmla="*/ 6780599 h 6858000"/>
                <a:gd name="connsiteX17" fmla="*/ 7967027 w 9841377"/>
                <a:gd name="connsiteY17" fmla="*/ 6374814 h 6858000"/>
                <a:gd name="connsiteX18" fmla="*/ 9841377 w 9841377"/>
                <a:gd name="connsiteY18" fmla="*/ 3621656 h 6858000"/>
                <a:gd name="connsiteX19" fmla="*/ 8240478 w 9841377"/>
                <a:gd name="connsiteY19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841377" h="6858000">
                  <a:moveTo>
                    <a:pt x="8218354" y="0"/>
                  </a:moveTo>
                  <a:lnTo>
                    <a:pt x="5551962" y="0"/>
                  </a:lnTo>
                  <a:lnTo>
                    <a:pt x="5482342" y="0"/>
                  </a:lnTo>
                  <a:lnTo>
                    <a:pt x="4359035" y="0"/>
                  </a:lnTo>
                  <a:lnTo>
                    <a:pt x="4289415" y="0"/>
                  </a:lnTo>
                  <a:lnTo>
                    <a:pt x="1623023" y="0"/>
                  </a:lnTo>
                  <a:lnTo>
                    <a:pt x="1600899" y="14997"/>
                  </a:lnTo>
                  <a:cubicBezTo>
                    <a:pt x="573736" y="754641"/>
                    <a:pt x="0" y="2093192"/>
                    <a:pt x="0" y="3621656"/>
                  </a:cubicBezTo>
                  <a:cubicBezTo>
                    <a:pt x="0" y="4969131"/>
                    <a:pt x="928725" y="5602839"/>
                    <a:pt x="1874350" y="6374814"/>
                  </a:cubicBezTo>
                  <a:cubicBezTo>
                    <a:pt x="2046553" y="6515397"/>
                    <a:pt x="2217180" y="6653108"/>
                    <a:pt x="2390998" y="6780599"/>
                  </a:cubicBezTo>
                  <a:lnTo>
                    <a:pt x="2502754" y="6858000"/>
                  </a:lnTo>
                  <a:lnTo>
                    <a:pt x="4289415" y="6858000"/>
                  </a:lnTo>
                  <a:lnTo>
                    <a:pt x="4359035" y="6858000"/>
                  </a:lnTo>
                  <a:lnTo>
                    <a:pt x="5482342" y="6858000"/>
                  </a:lnTo>
                  <a:lnTo>
                    <a:pt x="5551962" y="6858000"/>
                  </a:lnTo>
                  <a:lnTo>
                    <a:pt x="7338623" y="6858000"/>
                  </a:lnTo>
                  <a:lnTo>
                    <a:pt x="7450379" y="6780599"/>
                  </a:lnTo>
                  <a:cubicBezTo>
                    <a:pt x="7624197" y="6653108"/>
                    <a:pt x="7794824" y="6515397"/>
                    <a:pt x="7967027" y="6374814"/>
                  </a:cubicBezTo>
                  <a:cubicBezTo>
                    <a:pt x="8912652" y="5602839"/>
                    <a:pt x="9841377" y="4969131"/>
                    <a:pt x="9841377" y="3621656"/>
                  </a:cubicBezTo>
                  <a:cubicBezTo>
                    <a:pt x="9841377" y="2093192"/>
                    <a:pt x="9267641" y="754641"/>
                    <a:pt x="8240478" y="14997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0981015-32A2-4B76-9F2E-0A8D6EC8EC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7626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38532F4-8B67-47B7-B58A-5DD3E1BE5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760922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C87DA9F-8DB2-4D48-8716-A928FBB8A5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2672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95EA065-AC5D-431D-927E-87FF05884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9619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E37E2DD-C7FE-4D6C-8F1D-5031E96A7F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7618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778B68BA-AB87-4EB5-97C2-F1F304E19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4494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90AF923B-68BA-4D83-A5D0-624567473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347" y="1278030"/>
            <a:ext cx="7810500" cy="3125338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Przedstawię gdzie można sie spotkać z matematyką na co dzień aby pokazać ,że jest ona </a:t>
            </a:r>
            <a:r>
              <a:rPr lang="en-US" sz="2900">
                <a:solidFill>
                  <a:schemeClr val="tx1">
                    <a:lumMod val="85000"/>
                    <a:lumOff val="15000"/>
                  </a:schemeClr>
                </a:solidFill>
              </a:rPr>
              <a:t>wykorzystywana w każdej sytuacji </a:t>
            </a:r>
          </a:p>
        </p:txBody>
      </p:sp>
      <p:pic>
        <p:nvPicPr>
          <p:cNvPr id="5" name="Obraz 5" descr="Obraz zawierający tekst, narzędzie, łopata&#10;&#10;Opis wygenerowany automatycznie">
            <a:extLst>
              <a:ext uri="{FF2B5EF4-FFF2-40B4-BE49-F238E27FC236}">
                <a16:creationId xmlns:a16="http://schemas.microsoft.com/office/drawing/2014/main" id="{A9CE0B09-85C0-4B2A-83B5-7B43F7C4E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442" y="4537075"/>
            <a:ext cx="1695450" cy="2288559"/>
          </a:xfrm>
          <a:prstGeom prst="rect">
            <a:avLst/>
          </a:prstGeom>
        </p:spPr>
      </p:pic>
      <p:pic>
        <p:nvPicPr>
          <p:cNvPr id="6" name="Obraz 6" descr="Obraz zawierający urządzenie, suwmiarka&#10;&#10;Opis wygenerowany automatycznie">
            <a:extLst>
              <a:ext uri="{FF2B5EF4-FFF2-40B4-BE49-F238E27FC236}">
                <a16:creationId xmlns:a16="http://schemas.microsoft.com/office/drawing/2014/main" id="{33D6ECE9-6BDB-4CB4-A165-B6378E387C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41" y="2303992"/>
            <a:ext cx="2324101" cy="2609850"/>
          </a:xfrm>
          <a:prstGeom prst="rect">
            <a:avLst/>
          </a:prstGeom>
        </p:spPr>
      </p:pic>
      <p:pic>
        <p:nvPicPr>
          <p:cNvPr id="7" name="Obraz 8">
            <a:extLst>
              <a:ext uri="{FF2B5EF4-FFF2-40B4-BE49-F238E27FC236}">
                <a16:creationId xmlns:a16="http://schemas.microsoft.com/office/drawing/2014/main" id="{37985620-B0AF-4172-AE6D-CF27FB9DF7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434" y="-5292"/>
            <a:ext cx="1638300" cy="2571750"/>
          </a:xfrm>
          <a:prstGeom prst="rect">
            <a:avLst/>
          </a:prstGeom>
        </p:spPr>
      </p:pic>
      <p:pic>
        <p:nvPicPr>
          <p:cNvPr id="9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D54B4B76-15EC-438F-B91D-45520533C2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291" y="4090458"/>
            <a:ext cx="2381250" cy="2571750"/>
          </a:xfrm>
          <a:prstGeom prst="rect">
            <a:avLst/>
          </a:prstGeom>
        </p:spPr>
      </p:pic>
      <p:pic>
        <p:nvPicPr>
          <p:cNvPr id="11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2B982773-5C21-4E32-8528-FBE9852DF01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7900" y="-7505"/>
            <a:ext cx="2743200" cy="2121092"/>
          </a:xfrm>
          <a:prstGeom prst="rect">
            <a:avLst/>
          </a:prstGeom>
        </p:spPr>
      </p:pic>
      <p:pic>
        <p:nvPicPr>
          <p:cNvPr id="13" name="Obraz 14" descr="Obraz zawierający przybór do pisania, stacjonarne, pióro&#10;&#10;Opis wygenerowany automatycznie">
            <a:extLst>
              <a:ext uri="{FF2B5EF4-FFF2-40B4-BE49-F238E27FC236}">
                <a16:creationId xmlns:a16="http://schemas.microsoft.com/office/drawing/2014/main" id="{18C2876E-9FF3-4888-A88A-395A119057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5983" y="57150"/>
            <a:ext cx="2743200" cy="2235200"/>
          </a:xfrm>
          <a:prstGeom prst="rect">
            <a:avLst/>
          </a:prstGeom>
        </p:spPr>
      </p:pic>
      <p:pic>
        <p:nvPicPr>
          <p:cNvPr id="15" name="Obraz 16" descr="Obraz zawierający tekst, miarka, roślina&#10;&#10;Opis wygenerowany automatycznie">
            <a:extLst>
              <a:ext uri="{FF2B5EF4-FFF2-40B4-BE49-F238E27FC236}">
                <a16:creationId xmlns:a16="http://schemas.microsoft.com/office/drawing/2014/main" id="{15C53144-2D87-47C5-AC48-46E70C7C57B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70900" y="283081"/>
            <a:ext cx="2743199" cy="1550504"/>
          </a:xfrm>
          <a:prstGeom prst="rect">
            <a:avLst/>
          </a:prstGeom>
        </p:spPr>
      </p:pic>
      <p:pic>
        <p:nvPicPr>
          <p:cNvPr id="19" name="Obraz 20" descr="Obraz zawierający tekst, kalkulator, czarny, sprzęt elektroniczny&#10;&#10;Opis wygenerowany automatycznie">
            <a:extLst>
              <a:ext uri="{FF2B5EF4-FFF2-40B4-BE49-F238E27FC236}">
                <a16:creationId xmlns:a16="http://schemas.microsoft.com/office/drawing/2014/main" id="{76F7D35E-43FB-47EB-A148-77794F9CCDE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99650" y="2305611"/>
            <a:ext cx="2171700" cy="2606610"/>
          </a:xfrm>
          <a:prstGeom prst="rect">
            <a:avLst/>
          </a:prstGeom>
        </p:spPr>
      </p:pic>
      <p:pic>
        <p:nvPicPr>
          <p:cNvPr id="21" name="Obraz 22" descr="Obraz zawierający nożyczki, narzędzie&#10;&#10;Opis wygenerowany automatycznie">
            <a:extLst>
              <a:ext uri="{FF2B5EF4-FFF2-40B4-BE49-F238E27FC236}">
                <a16:creationId xmlns:a16="http://schemas.microsoft.com/office/drawing/2014/main" id="{BD92009F-299F-4CFC-9851-A5704C3AB9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99817" y="4582321"/>
            <a:ext cx="2743199" cy="205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054273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D241C5BA-B3A5-4E4E-95CF-EBA1D80C31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97" b="6381"/>
          <a:stretch/>
        </p:blipFill>
        <p:spPr>
          <a:xfrm>
            <a:off x="4850342" y="-56865"/>
            <a:ext cx="7500882" cy="6857999"/>
          </a:xfrm>
          <a:custGeom>
            <a:avLst/>
            <a:gdLst/>
            <a:ahLst/>
            <a:cxnLst/>
            <a:rect l="l" t="t" r="r" b="b"/>
            <a:pathLst>
              <a:path w="7500882" h="6857999">
                <a:moveTo>
                  <a:pt x="898230" y="0"/>
                </a:moveTo>
                <a:lnTo>
                  <a:pt x="7500882" y="0"/>
                </a:lnTo>
                <a:lnTo>
                  <a:pt x="7500882" y="6857999"/>
                </a:lnTo>
                <a:lnTo>
                  <a:pt x="0" y="6857999"/>
                </a:lnTo>
                <a:lnTo>
                  <a:pt x="114106" y="6780598"/>
                </a:lnTo>
                <a:cubicBezTo>
                  <a:pt x="291579" y="6653107"/>
                  <a:pt x="465794" y="6515396"/>
                  <a:pt x="641619" y="6374813"/>
                </a:cubicBezTo>
                <a:cubicBezTo>
                  <a:pt x="1607125" y="5602838"/>
                  <a:pt x="2555378" y="4969130"/>
                  <a:pt x="2555378" y="3621655"/>
                </a:cubicBezTo>
                <a:cubicBezTo>
                  <a:pt x="2555378" y="2093191"/>
                  <a:pt x="1969579" y="754640"/>
                  <a:pt x="920818" y="14996"/>
                </a:cubicBezTo>
                <a:close/>
              </a:path>
            </a:pathLst>
          </a:custGeom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0BA56A81-C9DD-4EBA-9E13-32FFB51CF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3" y="0"/>
            <a:ext cx="7307402" cy="6858000"/>
          </a:xfrm>
          <a:custGeom>
            <a:avLst/>
            <a:gdLst>
              <a:gd name="connsiteX0" fmla="*/ 0 w 7097265"/>
              <a:gd name="connsiteY0" fmla="*/ 0 h 6858000"/>
              <a:gd name="connsiteX1" fmla="*/ 5474242 w 7097265"/>
              <a:gd name="connsiteY1" fmla="*/ 0 h 6858000"/>
              <a:gd name="connsiteX2" fmla="*/ 5496366 w 7097265"/>
              <a:gd name="connsiteY2" fmla="*/ 14997 h 6858000"/>
              <a:gd name="connsiteX3" fmla="*/ 7097265 w 7097265"/>
              <a:gd name="connsiteY3" fmla="*/ 3621656 h 6858000"/>
              <a:gd name="connsiteX4" fmla="*/ 5222916 w 7097265"/>
              <a:gd name="connsiteY4" fmla="*/ 6374814 h 6858000"/>
              <a:gd name="connsiteX5" fmla="*/ 4706267 w 7097265"/>
              <a:gd name="connsiteY5" fmla="*/ 6780599 h 6858000"/>
              <a:gd name="connsiteX6" fmla="*/ 4594511 w 7097265"/>
              <a:gd name="connsiteY6" fmla="*/ 6858000 h 6858000"/>
              <a:gd name="connsiteX7" fmla="*/ 0 w 709726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265" h="6858000">
                <a:moveTo>
                  <a:pt x="0" y="0"/>
                </a:moveTo>
                <a:lnTo>
                  <a:pt x="5474242" y="0"/>
                </a:lnTo>
                <a:lnTo>
                  <a:pt x="5496366" y="14997"/>
                </a:lnTo>
                <a:cubicBezTo>
                  <a:pt x="6523529" y="754641"/>
                  <a:pt x="7097265" y="2093192"/>
                  <a:pt x="7097265" y="3621656"/>
                </a:cubicBezTo>
                <a:cubicBezTo>
                  <a:pt x="7097265" y="4969131"/>
                  <a:pt x="6168540" y="5602839"/>
                  <a:pt x="5222916" y="6374814"/>
                </a:cubicBezTo>
                <a:cubicBezTo>
                  <a:pt x="5050713" y="6515397"/>
                  <a:pt x="4880085" y="6653108"/>
                  <a:pt x="4706267" y="6780599"/>
                </a:cubicBezTo>
                <a:lnTo>
                  <a:pt x="45945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03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2EE6B7B-C88E-42D3-9211-4084AA695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831" y="693122"/>
            <a:ext cx="4780129" cy="1639888"/>
          </a:xfrm>
        </p:spPr>
        <p:txBody>
          <a:bodyPr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pl-PL" sz="2500">
                <a:ea typeface="Meiryo"/>
              </a:rPr>
              <a:t>Oto kilka przykładów gdzie można spotkać się z matematyką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1BA4FADC-7C4C-4198-B10E-6E6A7342F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40" y="2517704"/>
            <a:ext cx="5368525" cy="3651250"/>
          </a:xfrm>
        </p:spPr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5829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CA184B6-3482-4F43-87F0-BC765DCFD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6C869923-8380-4244-9548-802C33063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06255F2-BC67-4DDE-B34E-AC4BA2183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55169443-FCCD-4C0A-8C69-18CD3FA09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5374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03C85561-90D2-4AFA-B2C5-F2D61D86C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37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9EF1357-3BE1-452F-B8D5-80CF1735A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785" y="1346268"/>
            <a:ext cx="5616053" cy="3066706"/>
          </a:xfrm>
        </p:spPr>
        <p:txBody>
          <a:bodyPr vert="horz" lIns="109728" tIns="109728" rIns="109728" bIns="91440" rtlCol="0" anchor="b"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Gdy rano </a:t>
            </a:r>
            <a:r>
              <a:rPr lang="en-US" sz="2900">
                <a:solidFill>
                  <a:schemeClr val="tx1">
                    <a:lumMod val="85000"/>
                    <a:lumOff val="15000"/>
                  </a:schemeClr>
                </a:solidFill>
              </a:rPr>
              <a:t>wstajemy musimy wyłącz</a:t>
            </a:r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yć budzik. Godziny , minuty i sekundy to również matematyka </a:t>
            </a:r>
          </a:p>
        </p:txBody>
      </p:sp>
      <p:pic>
        <p:nvPicPr>
          <p:cNvPr id="4" name="Obraz 4" descr="Obraz zawierający tekst, zegar&#10;&#10;Opis wygenerowany automatycznie">
            <a:extLst>
              <a:ext uri="{FF2B5EF4-FFF2-40B4-BE49-F238E27FC236}">
                <a16:creationId xmlns:a16="http://schemas.microsoft.com/office/drawing/2014/main" id="{89E1AC0A-9B2A-404A-9D50-26C1C2D12D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97796" y="1557277"/>
            <a:ext cx="4209741" cy="422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014776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7E71C7-1A08-4234-9EED-5CF6BFFAF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93" y="78973"/>
            <a:ext cx="5271804" cy="1639888"/>
          </a:xfr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 w ruchu drogowym 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35B5B49-8A20-4CC9-9D3D-6FBFD0679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2519" y="2312988"/>
            <a:ext cx="5271804" cy="3651250"/>
          </a:xfrm>
        </p:spPr>
        <p:txBody>
          <a:bodyPr vert="horz" lIns="109728" tIns="109728" rIns="109728" bIns="91440" rtlCol="0">
            <a:normAutofit/>
          </a:bodyPr>
          <a:lstStyle/>
          <a:p>
            <a:pPr>
              <a:lnSpc>
                <a:spcPct val="130000"/>
              </a:lnSpc>
            </a:pPr>
            <a:endParaRPr lang="en-US"/>
          </a:p>
          <a:p>
            <a:pPr>
              <a:lnSpc>
                <a:spcPct val="130000"/>
              </a:lnSpc>
            </a:pPr>
            <a:r>
              <a:rPr lang="en-US"/>
              <a:t>-Oblicza się prędkość na drodze</a:t>
            </a:r>
          </a:p>
          <a:p>
            <a:pPr>
              <a:lnSpc>
                <a:spcPct val="130000"/>
              </a:lnSpc>
            </a:pPr>
            <a:r>
              <a:rPr lang="en-US"/>
              <a:t>- Znaki są w kształcie figur geometrycznych</a:t>
            </a:r>
          </a:p>
          <a:p>
            <a:pPr>
              <a:lnSpc>
                <a:spcPct val="130000"/>
              </a:lnSpc>
            </a:pPr>
            <a:r>
              <a:rPr lang="en-US"/>
              <a:t>-Obliczanie spalania samochodu</a:t>
            </a:r>
          </a:p>
          <a:p>
            <a:pPr>
              <a:lnSpc>
                <a:spcPct val="130000"/>
              </a:lnSpc>
            </a:pPr>
            <a:r>
              <a:rPr lang="en-US"/>
              <a:t>-Synchronizowanie świateł na skrzyżowaniach</a:t>
            </a:r>
          </a:p>
          <a:p>
            <a:pPr>
              <a:lnSpc>
                <a:spcPct val="130000"/>
              </a:lnSpc>
            </a:pPr>
            <a:r>
              <a:rPr lang="en-US"/>
              <a:t>- Foto-radary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77485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54925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D1B4032C-7A38-4200-8B7D-44C5B1B150C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6638" r="18811"/>
          <a:stretch/>
        </p:blipFill>
        <p:spPr>
          <a:xfrm>
            <a:off x="7203882" y="10"/>
            <a:ext cx="4988118" cy="6857990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54368644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Obraz 5" descr="Obraz zawierający zawody lekkoatletyczne, sport&#10;&#10;Opis wygenerowany automatycznie">
            <a:extLst>
              <a:ext uri="{FF2B5EF4-FFF2-40B4-BE49-F238E27FC236}">
                <a16:creationId xmlns:a16="http://schemas.microsoft.com/office/drawing/2014/main" id="{B2802211-FCAF-4282-8682-31B55864886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26375" r="6086" b="-1"/>
          <a:stretch/>
        </p:blipFill>
        <p:spPr>
          <a:xfrm>
            <a:off x="4691118" y="1"/>
            <a:ext cx="7500882" cy="6857999"/>
          </a:xfrm>
          <a:custGeom>
            <a:avLst/>
            <a:gdLst/>
            <a:ahLst/>
            <a:cxnLst/>
            <a:rect l="l" t="t" r="r" b="b"/>
            <a:pathLst>
              <a:path w="7500882" h="6857999">
                <a:moveTo>
                  <a:pt x="898230" y="0"/>
                </a:moveTo>
                <a:lnTo>
                  <a:pt x="7500882" y="0"/>
                </a:lnTo>
                <a:lnTo>
                  <a:pt x="7500882" y="6857999"/>
                </a:lnTo>
                <a:lnTo>
                  <a:pt x="0" y="6857999"/>
                </a:lnTo>
                <a:lnTo>
                  <a:pt x="114106" y="6780598"/>
                </a:lnTo>
                <a:cubicBezTo>
                  <a:pt x="291579" y="6653107"/>
                  <a:pt x="465794" y="6515396"/>
                  <a:pt x="641619" y="6374813"/>
                </a:cubicBezTo>
                <a:cubicBezTo>
                  <a:pt x="1607125" y="5602838"/>
                  <a:pt x="2555378" y="4969130"/>
                  <a:pt x="2555378" y="3621655"/>
                </a:cubicBezTo>
                <a:cubicBezTo>
                  <a:pt x="2555378" y="2093191"/>
                  <a:pt x="1969579" y="754640"/>
                  <a:pt x="920818" y="14996"/>
                </a:cubicBez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0BA56A81-C9DD-4EBA-9E13-32FFB51CF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3" y="0"/>
            <a:ext cx="7307402" cy="6858000"/>
          </a:xfrm>
          <a:custGeom>
            <a:avLst/>
            <a:gdLst>
              <a:gd name="connsiteX0" fmla="*/ 0 w 7097265"/>
              <a:gd name="connsiteY0" fmla="*/ 0 h 6858000"/>
              <a:gd name="connsiteX1" fmla="*/ 5474242 w 7097265"/>
              <a:gd name="connsiteY1" fmla="*/ 0 h 6858000"/>
              <a:gd name="connsiteX2" fmla="*/ 5496366 w 7097265"/>
              <a:gd name="connsiteY2" fmla="*/ 14997 h 6858000"/>
              <a:gd name="connsiteX3" fmla="*/ 7097265 w 7097265"/>
              <a:gd name="connsiteY3" fmla="*/ 3621656 h 6858000"/>
              <a:gd name="connsiteX4" fmla="*/ 5222916 w 7097265"/>
              <a:gd name="connsiteY4" fmla="*/ 6374814 h 6858000"/>
              <a:gd name="connsiteX5" fmla="*/ 4706267 w 7097265"/>
              <a:gd name="connsiteY5" fmla="*/ 6780599 h 6858000"/>
              <a:gd name="connsiteX6" fmla="*/ 4594511 w 7097265"/>
              <a:gd name="connsiteY6" fmla="*/ 6858000 h 6858000"/>
              <a:gd name="connsiteX7" fmla="*/ 0 w 709726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265" h="6858000">
                <a:moveTo>
                  <a:pt x="0" y="0"/>
                </a:moveTo>
                <a:lnTo>
                  <a:pt x="5474242" y="0"/>
                </a:lnTo>
                <a:lnTo>
                  <a:pt x="5496366" y="14997"/>
                </a:lnTo>
                <a:cubicBezTo>
                  <a:pt x="6523529" y="754641"/>
                  <a:pt x="7097265" y="2093192"/>
                  <a:pt x="7097265" y="3621656"/>
                </a:cubicBezTo>
                <a:cubicBezTo>
                  <a:pt x="7097265" y="4969131"/>
                  <a:pt x="6168540" y="5602839"/>
                  <a:pt x="5222916" y="6374814"/>
                </a:cubicBezTo>
                <a:cubicBezTo>
                  <a:pt x="5050713" y="6515397"/>
                  <a:pt x="4880085" y="6653108"/>
                  <a:pt x="4706267" y="6780599"/>
                </a:cubicBezTo>
                <a:lnTo>
                  <a:pt x="45945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03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1F9C73E-2D44-486B-8733-CB9849777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4780129" cy="1639888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500"/>
              <a:t>Matematyka jest wykorzystywana również w sporcie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BB96FD-96E6-4774-987E-469C61B9BD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2518" y="2312988"/>
            <a:ext cx="5368525" cy="3651250"/>
          </a:xfrm>
        </p:spPr>
        <p:txBody>
          <a:bodyPr vert="horz" lIns="109728" tIns="109728" rIns="109728" bIns="91440" rtlCol="0" anchor="t">
            <a:normAutofit/>
          </a:bodyPr>
          <a:lstStyle/>
          <a:p>
            <a:r>
              <a:rPr lang="en-US"/>
              <a:t>Uzywana jest do liczenia na przykład</a:t>
            </a:r>
          </a:p>
          <a:p>
            <a:r>
              <a:rPr lang="en-US"/>
              <a:t>-odległości i noty w skokach narciarskich</a:t>
            </a:r>
          </a:p>
          <a:p>
            <a:r>
              <a:rPr lang="en-US"/>
              <a:t>-prędkości w biegach</a:t>
            </a:r>
          </a:p>
          <a:p>
            <a:r>
              <a:rPr lang="en-US"/>
              <a:t>-prędkości w wyścigach</a:t>
            </a:r>
          </a:p>
          <a:p>
            <a:r>
              <a:rPr lang="en-US"/>
              <a:t>- obliczania punktów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9618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0127AE-B29E-4FDF-99D2-A2F1E7003F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D7E6DD7A-88D1-4950-8E92-6E0A850C76A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3698" r="15053"/>
          <a:stretch/>
        </p:blipFill>
        <p:spPr>
          <a:xfrm>
            <a:off x="4691118" y="1"/>
            <a:ext cx="7500882" cy="6857999"/>
          </a:xfrm>
          <a:custGeom>
            <a:avLst/>
            <a:gdLst/>
            <a:ahLst/>
            <a:cxnLst/>
            <a:rect l="l" t="t" r="r" b="b"/>
            <a:pathLst>
              <a:path w="7500882" h="6857999">
                <a:moveTo>
                  <a:pt x="898230" y="0"/>
                </a:moveTo>
                <a:lnTo>
                  <a:pt x="7500882" y="0"/>
                </a:lnTo>
                <a:lnTo>
                  <a:pt x="7500882" y="6857999"/>
                </a:lnTo>
                <a:lnTo>
                  <a:pt x="0" y="6857999"/>
                </a:lnTo>
                <a:lnTo>
                  <a:pt x="114106" y="6780598"/>
                </a:lnTo>
                <a:cubicBezTo>
                  <a:pt x="291579" y="6653107"/>
                  <a:pt x="465794" y="6515396"/>
                  <a:pt x="641619" y="6374813"/>
                </a:cubicBezTo>
                <a:cubicBezTo>
                  <a:pt x="1607125" y="5602838"/>
                  <a:pt x="2555378" y="4969130"/>
                  <a:pt x="2555378" y="3621655"/>
                </a:cubicBezTo>
                <a:cubicBezTo>
                  <a:pt x="2555378" y="2093191"/>
                  <a:pt x="1969579" y="754640"/>
                  <a:pt x="920818" y="14996"/>
                </a:cubicBez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0BA56A81-C9DD-4EBA-9E13-32FFB51CF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3" y="0"/>
            <a:ext cx="7307402" cy="6858000"/>
          </a:xfrm>
          <a:custGeom>
            <a:avLst/>
            <a:gdLst>
              <a:gd name="connsiteX0" fmla="*/ 0 w 7097265"/>
              <a:gd name="connsiteY0" fmla="*/ 0 h 6858000"/>
              <a:gd name="connsiteX1" fmla="*/ 5474242 w 7097265"/>
              <a:gd name="connsiteY1" fmla="*/ 0 h 6858000"/>
              <a:gd name="connsiteX2" fmla="*/ 5496366 w 7097265"/>
              <a:gd name="connsiteY2" fmla="*/ 14997 h 6858000"/>
              <a:gd name="connsiteX3" fmla="*/ 7097265 w 7097265"/>
              <a:gd name="connsiteY3" fmla="*/ 3621656 h 6858000"/>
              <a:gd name="connsiteX4" fmla="*/ 5222916 w 7097265"/>
              <a:gd name="connsiteY4" fmla="*/ 6374814 h 6858000"/>
              <a:gd name="connsiteX5" fmla="*/ 4706267 w 7097265"/>
              <a:gd name="connsiteY5" fmla="*/ 6780599 h 6858000"/>
              <a:gd name="connsiteX6" fmla="*/ 4594511 w 7097265"/>
              <a:gd name="connsiteY6" fmla="*/ 6858000 h 6858000"/>
              <a:gd name="connsiteX7" fmla="*/ 0 w 709726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7265" h="6858000">
                <a:moveTo>
                  <a:pt x="0" y="0"/>
                </a:moveTo>
                <a:lnTo>
                  <a:pt x="5474242" y="0"/>
                </a:lnTo>
                <a:lnTo>
                  <a:pt x="5496366" y="14997"/>
                </a:lnTo>
                <a:cubicBezTo>
                  <a:pt x="6523529" y="754641"/>
                  <a:pt x="7097265" y="2093192"/>
                  <a:pt x="7097265" y="3621656"/>
                </a:cubicBezTo>
                <a:cubicBezTo>
                  <a:pt x="7097265" y="4969131"/>
                  <a:pt x="6168540" y="5602839"/>
                  <a:pt x="5222916" y="6374814"/>
                </a:cubicBezTo>
                <a:cubicBezTo>
                  <a:pt x="5050713" y="6515397"/>
                  <a:pt x="4880085" y="6653108"/>
                  <a:pt x="4706267" y="6780599"/>
                </a:cubicBezTo>
                <a:lnTo>
                  <a:pt x="45945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03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C9C4ACC-5FA8-45D3-8805-7C82880EF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712" y="238197"/>
            <a:ext cx="4780129" cy="1639888"/>
          </a:xfr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W muzyce obliczamy :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81AA353-63AE-40A2-9F74-77BA73E02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0936" y="2176510"/>
            <a:ext cx="5368525" cy="3651250"/>
          </a:xfrm>
        </p:spPr>
        <p:txBody>
          <a:bodyPr vert="horz" lIns="109728" tIns="109728" rIns="109728" bIns="91440" rtlCol="0" anchor="t">
            <a:normAutofit/>
          </a:bodyPr>
          <a:lstStyle/>
          <a:p>
            <a:r>
              <a:rPr lang="en-US">
                <a:ea typeface="Meiryo"/>
              </a:rPr>
              <a:t>- Tempo , oblicza się metronomem</a:t>
            </a:r>
          </a:p>
          <a:p>
            <a:r>
              <a:rPr lang="en-US">
                <a:ea typeface="Meiryo"/>
              </a:rPr>
              <a:t>- Rytm ( podział wartości nut )</a:t>
            </a:r>
          </a:p>
          <a:p>
            <a:r>
              <a:rPr lang="en-US">
                <a:ea typeface="Meiryo"/>
              </a:rPr>
              <a:t>- Tabulatura</a:t>
            </a:r>
          </a:p>
          <a:p>
            <a:r>
              <a:rPr lang="en-US">
                <a:ea typeface="Meiryo"/>
              </a:rPr>
              <a:t>- Częstotliwość</a:t>
            </a:r>
            <a:endParaRPr lang="en-US" dirty="0">
              <a:ea typeface="Meiryo"/>
            </a:endParaRPr>
          </a:p>
          <a:p>
            <a:r>
              <a:rPr lang="en-US">
                <a:ea typeface="Meiryo"/>
              </a:rPr>
              <a:t>- Interwały</a:t>
            </a:r>
            <a:endParaRPr lang="en-US" dirty="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328844461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463</Words>
  <Application>Microsoft Office PowerPoint</Application>
  <PresentationFormat>Panoramiczny</PresentationFormat>
  <Paragraphs>69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Meiryo</vt:lpstr>
      <vt:lpstr>Candara</vt:lpstr>
      <vt:lpstr>Corbel</vt:lpstr>
      <vt:lpstr>SketchLinesVTI</vt:lpstr>
      <vt:lpstr>Matematyka jest jak kurz , jest wszędzie i już</vt:lpstr>
      <vt:lpstr>Matematyka  Matematyka jest królową nauk... Z matematyką spotykamy się praktycznie wszędzie , jest ona na przykład podstawą nauk ścisłych - fizyki , chemii , a także mechaniki , elektrotechniki . Wkracza też w dziedziny humanistyczne , przyrodnicze . </vt:lpstr>
      <vt:lpstr>Gdzie można spotkać się z matematyką?</vt:lpstr>
      <vt:lpstr>Przedstawię gdzie można sie spotkać z matematyką na co dzień aby pokazać ,że jest ona wykorzystywana w każdej sytuacji </vt:lpstr>
      <vt:lpstr>Oto kilka przykładów gdzie można spotkać się z matematyką</vt:lpstr>
      <vt:lpstr>Gdy rano wstajemy musimy wyłączyć budzik. Godziny , minuty i sekundy to również matematyka </vt:lpstr>
      <vt:lpstr> w ruchu drogowym </vt:lpstr>
      <vt:lpstr>Matematyka jest wykorzystywana również w sporcie</vt:lpstr>
      <vt:lpstr>W muzyce obliczamy :</vt:lpstr>
      <vt:lpstr>Matematyka w sztuce  </vt:lpstr>
      <vt:lpstr>                                            w architekturze,projektowaniu  i budownictwie</vt:lpstr>
      <vt:lpstr>Matematyka w Chemii</vt:lpstr>
      <vt:lpstr>Matematyka w finansach</vt:lpstr>
      <vt:lpstr>W kuchni</vt:lpstr>
      <vt:lpstr>Matematyka w technice</vt:lpstr>
      <vt:lpstr>A więc z matematyką spotykamy się na każdym kroku i bez niej nie bylibyśmy w stanie funkcjonować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spstaraslupia</dc:creator>
  <cp:lastModifiedBy>sylwi</cp:lastModifiedBy>
  <cp:revision>491</cp:revision>
  <dcterms:created xsi:type="dcterms:W3CDTF">2021-03-20T18:51:02Z</dcterms:created>
  <dcterms:modified xsi:type="dcterms:W3CDTF">2021-03-26T14:50:18Z</dcterms:modified>
</cp:coreProperties>
</file>